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17"/>
  </p:notesMasterIdLst>
  <p:sldIdLst>
    <p:sldId id="440" r:id="rId2"/>
    <p:sldId id="389" r:id="rId3"/>
    <p:sldId id="398" r:id="rId4"/>
    <p:sldId id="442" r:id="rId5"/>
    <p:sldId id="435" r:id="rId6"/>
    <p:sldId id="438" r:id="rId7"/>
    <p:sldId id="441" r:id="rId8"/>
    <p:sldId id="409" r:id="rId9"/>
    <p:sldId id="436" r:id="rId10"/>
    <p:sldId id="432" r:id="rId11"/>
    <p:sldId id="437" r:id="rId12"/>
    <p:sldId id="443" r:id="rId13"/>
    <p:sldId id="444" r:id="rId14"/>
    <p:sldId id="445" r:id="rId15"/>
    <p:sldId id="383" r:id="rId16"/>
  </p:sldIdLst>
  <p:sldSz cx="9906000" cy="6858000" type="A4"/>
  <p:notesSz cx="6670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EAEAEA"/>
    <a:srgbClr val="0066FF"/>
    <a:srgbClr val="0099FF"/>
    <a:srgbClr val="29292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5101" autoAdjust="0"/>
  </p:normalViewPr>
  <p:slideViewPr>
    <p:cSldViewPr>
      <p:cViewPr>
        <p:scale>
          <a:sx n="96" d="100"/>
          <a:sy n="96" d="100"/>
        </p:scale>
        <p:origin x="-552" y="7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64" y="-102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5.336523281038949E-2"/>
                  <c:y val="6.50045475173191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4.6412971658119856E-3"/>
                  <c:y val="-8.9044484699440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0.15083064601009244"/>
                  <c:y val="0.1717871743064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Алтайский край</c:v>
                </c:pt>
                <c:pt idx="1">
                  <c:v>Кемеровская область</c:v>
                </c:pt>
                <c:pt idx="2">
                  <c:v>Новосибирская область</c:v>
                </c:pt>
                <c:pt idx="3">
                  <c:v>Республика Алтай</c:v>
                </c:pt>
                <c:pt idx="4">
                  <c:v>Томская область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11</c:v>
                </c:pt>
                <c:pt idx="2">
                  <c:v>13</c:v>
                </c:pt>
                <c:pt idx="3">
                  <c:v>5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59</c:v>
                </c:pt>
              </c:strCache>
            </c:strRef>
          </c:tx>
          <c:dPt>
            <c:idx val="0"/>
            <c:bubble3D val="0"/>
            <c:explosion val="2"/>
          </c:dPt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Утверждено</c:v>
                </c:pt>
                <c:pt idx="1">
                  <c:v>Отказано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Бесхозяйные ГТС</c:v>
                </c:pt>
              </c:strCache>
            </c:strRef>
          </c:tx>
          <c:dLbls>
            <c:dLbl>
              <c:idx val="6"/>
              <c:delete val="1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m/d/yyyy</c:formatCode>
                <c:ptCount val="7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  <c:pt idx="3">
                  <c:v>45291</c:v>
                </c:pt>
                <c:pt idx="4">
                  <c:v>45657</c:v>
                </c:pt>
                <c:pt idx="5">
                  <c:v>46022</c:v>
                </c:pt>
                <c:pt idx="6">
                  <c:v>46080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119</c:v>
                </c:pt>
                <c:pt idx="1">
                  <c:v>81</c:v>
                </c:pt>
                <c:pt idx="2">
                  <c:v>48</c:v>
                </c:pt>
                <c:pt idx="3">
                  <c:v>26</c:v>
                </c:pt>
                <c:pt idx="4">
                  <c:v>7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858432"/>
        <c:axId val="131859968"/>
      </c:lineChart>
      <c:dateAx>
        <c:axId val="131858432"/>
        <c:scaling>
          <c:orientation val="minMax"/>
          <c:max val="46080"/>
          <c:min val="44196"/>
        </c:scaling>
        <c:delete val="0"/>
        <c:axPos val="b"/>
        <c:numFmt formatCode="m/d/yyyy" sourceLinked="0"/>
        <c:majorTickMark val="in"/>
        <c:minorTickMark val="none"/>
        <c:tickLblPos val="nextTo"/>
        <c:crossAx val="131859968"/>
        <c:crosses val="autoZero"/>
        <c:auto val="0"/>
        <c:lblOffset val="100"/>
        <c:baseTimeUnit val="months"/>
        <c:majorUnit val="12"/>
        <c:majorTimeUnit val="months"/>
        <c:minorUnit val="12"/>
        <c:minorTimeUnit val="months"/>
      </c:dateAx>
      <c:valAx>
        <c:axId val="1318599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1858432"/>
        <c:crossesAt val="44196"/>
        <c:crossBetween val="midCat"/>
      </c:valAx>
      <c:spPr>
        <a:noFill/>
        <a:ln w="25410">
          <a:noFill/>
        </a:ln>
      </c:spPr>
    </c:plotArea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B7CC2-F831-42F5-8F8E-AB5784777198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A917D7-C3EC-4FD0-B8AF-4A9552AAF58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Профилактика</a:t>
          </a:r>
          <a:endParaRPr lang="ru-RU" sz="1600" b="1" dirty="0">
            <a:solidFill>
              <a:schemeClr val="bg1"/>
            </a:solidFill>
          </a:endParaRPr>
        </a:p>
      </dgm:t>
    </dgm:pt>
    <dgm:pt modelId="{4E18802E-8976-4EE3-B0F3-B2CE27EB30B9}" type="parTrans" cxnId="{CEC19DFC-0202-43FE-9E9B-08A16641FD60}">
      <dgm:prSet/>
      <dgm:spPr/>
      <dgm:t>
        <a:bodyPr/>
        <a:lstStyle/>
        <a:p>
          <a:endParaRPr lang="ru-RU"/>
        </a:p>
      </dgm:t>
    </dgm:pt>
    <dgm:pt modelId="{34860FFF-84A9-4452-9EBF-B87E3B83F292}" type="sibTrans" cxnId="{CEC19DFC-0202-43FE-9E9B-08A16641FD60}">
      <dgm:prSet/>
      <dgm:spPr/>
      <dgm:t>
        <a:bodyPr/>
        <a:lstStyle/>
        <a:p>
          <a:endParaRPr lang="ru-RU"/>
        </a:p>
      </dgm:t>
    </dgm:pt>
    <dgm:pt modelId="{CE22E949-3726-461C-A3FB-6C62ECAF5E36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dirty="0" err="1" smtClean="0"/>
            <a:t>Информиро-вание</a:t>
          </a:r>
          <a:endParaRPr lang="ru-RU" sz="1100" b="1" dirty="0"/>
        </a:p>
      </dgm:t>
    </dgm:pt>
    <dgm:pt modelId="{D1254252-2549-41FD-906D-85122BEC7EC1}" type="parTrans" cxnId="{EC4F9AFD-BD03-4389-9126-A2FE1DCB3638}">
      <dgm:prSet/>
      <dgm:spPr/>
      <dgm:t>
        <a:bodyPr/>
        <a:lstStyle/>
        <a:p>
          <a:endParaRPr lang="ru-RU"/>
        </a:p>
      </dgm:t>
    </dgm:pt>
    <dgm:pt modelId="{DE81B880-25D0-45E5-A8BE-2CAC9C3CACB1}" type="sibTrans" cxnId="{EC4F9AFD-BD03-4389-9126-A2FE1DCB3638}">
      <dgm:prSet/>
      <dgm:spPr/>
      <dgm:t>
        <a:bodyPr/>
        <a:lstStyle/>
        <a:p>
          <a:endParaRPr lang="ru-RU"/>
        </a:p>
      </dgm:t>
    </dgm:pt>
    <dgm:pt modelId="{EB904347-439C-43ED-9751-BD5DD593C0A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err="1" smtClean="0"/>
            <a:t>Консультирова-ние</a:t>
          </a:r>
          <a:endParaRPr lang="ru-RU" sz="1100" dirty="0"/>
        </a:p>
      </dgm:t>
    </dgm:pt>
    <dgm:pt modelId="{9F63BA57-13AD-4CA9-9E46-9EAA0CBFB73E}" type="parTrans" cxnId="{0DF7E424-2801-475B-B8C5-5C10E9815857}">
      <dgm:prSet/>
      <dgm:spPr/>
      <dgm:t>
        <a:bodyPr/>
        <a:lstStyle/>
        <a:p>
          <a:endParaRPr lang="ru-RU"/>
        </a:p>
      </dgm:t>
    </dgm:pt>
    <dgm:pt modelId="{B65294B7-D8FE-4912-B455-7547278EEF49}" type="sibTrans" cxnId="{0DF7E424-2801-475B-B8C5-5C10E9815857}">
      <dgm:prSet/>
      <dgm:spPr/>
      <dgm:t>
        <a:bodyPr/>
        <a:lstStyle/>
        <a:p>
          <a:endParaRPr lang="ru-RU"/>
        </a:p>
      </dgm:t>
    </dgm:pt>
    <dgm:pt modelId="{2252D496-76CA-4569-945B-93AFF494765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Объявление предостережения</a:t>
          </a:r>
          <a:endParaRPr lang="ru-RU" sz="1100" dirty="0"/>
        </a:p>
      </dgm:t>
    </dgm:pt>
    <dgm:pt modelId="{D8645D4F-A849-491F-957B-E2203351BA30}" type="parTrans" cxnId="{F44014BD-68CF-4369-9A36-C8EF542CA9ED}">
      <dgm:prSet/>
      <dgm:spPr/>
      <dgm:t>
        <a:bodyPr/>
        <a:lstStyle/>
        <a:p>
          <a:endParaRPr lang="ru-RU"/>
        </a:p>
      </dgm:t>
    </dgm:pt>
    <dgm:pt modelId="{3380E5A2-5E54-4730-9F5F-4105C5671158}" type="sibTrans" cxnId="{F44014BD-68CF-4369-9A36-C8EF542CA9ED}">
      <dgm:prSet/>
      <dgm:spPr/>
      <dgm:t>
        <a:bodyPr/>
        <a:lstStyle/>
        <a:p>
          <a:endParaRPr lang="ru-RU"/>
        </a:p>
      </dgm:t>
    </dgm:pt>
    <dgm:pt modelId="{45D36C62-8348-4571-8AAF-F2B9E23CA00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Обобщение </a:t>
          </a:r>
          <a:r>
            <a:rPr lang="ru-RU" sz="1100" dirty="0" err="1" smtClean="0"/>
            <a:t>правопримени</a:t>
          </a:r>
          <a:r>
            <a:rPr lang="ru-RU" sz="1100" dirty="0" smtClean="0"/>
            <a:t>-тельной практики</a:t>
          </a:r>
          <a:endParaRPr lang="ru-RU" sz="1100" dirty="0"/>
        </a:p>
      </dgm:t>
    </dgm:pt>
    <dgm:pt modelId="{775BEC59-049A-4069-A6A6-EF92D1442517}" type="parTrans" cxnId="{72AC136B-326C-4E26-87E8-79C321705702}">
      <dgm:prSet/>
      <dgm:spPr/>
      <dgm:t>
        <a:bodyPr/>
        <a:lstStyle/>
        <a:p>
          <a:endParaRPr lang="ru-RU"/>
        </a:p>
      </dgm:t>
    </dgm:pt>
    <dgm:pt modelId="{BDBF0A96-016B-4EED-9BAF-F4BB2664A399}" type="sibTrans" cxnId="{72AC136B-326C-4E26-87E8-79C321705702}">
      <dgm:prSet/>
      <dgm:spPr/>
      <dgm:t>
        <a:bodyPr/>
        <a:lstStyle/>
        <a:p>
          <a:endParaRPr lang="ru-RU"/>
        </a:p>
      </dgm:t>
    </dgm:pt>
    <dgm:pt modelId="{F2BE9E28-0D1B-4FC8-8D7D-9B5EC0B941D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Меры стимулирования добросовестности</a:t>
          </a:r>
          <a:endParaRPr lang="ru-RU" sz="1100" dirty="0"/>
        </a:p>
      </dgm:t>
    </dgm:pt>
    <dgm:pt modelId="{83562C2A-5B95-4C77-8906-001649AC1B5C}" type="parTrans" cxnId="{F913EC93-CAFA-46A7-86FC-4D6CFD6C7A56}">
      <dgm:prSet/>
      <dgm:spPr/>
      <dgm:t>
        <a:bodyPr/>
        <a:lstStyle/>
        <a:p>
          <a:endParaRPr lang="ru-RU"/>
        </a:p>
      </dgm:t>
    </dgm:pt>
    <dgm:pt modelId="{2A438580-F365-4B4C-BBA7-5259920B35E1}" type="sibTrans" cxnId="{F913EC93-CAFA-46A7-86FC-4D6CFD6C7A56}">
      <dgm:prSet/>
      <dgm:spPr/>
      <dgm:t>
        <a:bodyPr/>
        <a:lstStyle/>
        <a:p>
          <a:endParaRPr lang="ru-RU"/>
        </a:p>
      </dgm:t>
    </dgm:pt>
    <dgm:pt modelId="{BDBF50DB-C354-4BE4-849D-08F953069187}" type="pres">
      <dgm:prSet presAssocID="{D4EB7CC2-F831-42F5-8F8E-AB578477719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299EC9-ED3A-4A78-9C42-552F46E45FF4}" type="pres">
      <dgm:prSet presAssocID="{D4EB7CC2-F831-42F5-8F8E-AB5784777198}" presName="radial" presStyleCnt="0">
        <dgm:presLayoutVars>
          <dgm:animLvl val="ctr"/>
        </dgm:presLayoutVars>
      </dgm:prSet>
      <dgm:spPr/>
    </dgm:pt>
    <dgm:pt modelId="{0C7151CD-FD1F-4A67-96C0-73158595C222}" type="pres">
      <dgm:prSet presAssocID="{6FA917D7-C3EC-4FD0-B8AF-4A9552AAF581}" presName="centerShape" presStyleLbl="vennNode1" presStyleIdx="0" presStyleCnt="6" custLinFactNeighborX="-1914" custLinFactNeighborY="8357"/>
      <dgm:spPr/>
      <dgm:t>
        <a:bodyPr/>
        <a:lstStyle/>
        <a:p>
          <a:endParaRPr lang="ru-RU"/>
        </a:p>
      </dgm:t>
    </dgm:pt>
    <dgm:pt modelId="{825E1486-B3C6-44E5-AF9E-DB8C1B5870FB}" type="pres">
      <dgm:prSet presAssocID="{CE22E949-3726-461C-A3FB-6C62ECAF5E36}" presName="node" presStyleLbl="vennNode1" presStyleIdx="1" presStyleCnt="6" custScaleX="130209" custScaleY="93489" custRadScaleRad="85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1EE92-BF7C-4E33-8567-FFF3D8B8412C}" type="pres">
      <dgm:prSet presAssocID="{EB904347-439C-43ED-9751-BD5DD593C0A7}" presName="node" presStyleLbl="vennNode1" presStyleIdx="2" presStyleCnt="6" custScaleX="134541" custScaleY="99509" custRadScaleRad="96436" custRadScaleInc="11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0B3AB-5A2D-49F3-94B6-98A2A7AB498E}" type="pres">
      <dgm:prSet presAssocID="{2252D496-76CA-4569-945B-93AFF4947658}" presName="node" presStyleLbl="vennNode1" presStyleIdx="3" presStyleCnt="6" custScaleX="171898" custScaleY="102575" custRadScaleRad="111799" custRadScaleInc="-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DC8CC-8880-42E3-94B9-2248F5892A3B}" type="pres">
      <dgm:prSet presAssocID="{F2BE9E28-0D1B-4FC8-8D7D-9B5EC0B941D9}" presName="node" presStyleLbl="vennNode1" presStyleIdx="4" presStyleCnt="6" custScaleX="153574" custScaleY="99048" custRadScaleRad="110758" custRadScaleInc="10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32ADE-8D2B-4DB7-94E8-2A5EF5C5B078}" type="pres">
      <dgm:prSet presAssocID="{45D36C62-8348-4571-8AAF-F2B9E23CA00E}" presName="node" presStyleLbl="vennNode1" presStyleIdx="5" presStyleCnt="6" custScaleX="140927" custScaleY="113304" custRadScaleRad="96436" custRadScaleInc="-11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014BD-68CF-4369-9A36-C8EF542CA9ED}" srcId="{6FA917D7-C3EC-4FD0-B8AF-4A9552AAF581}" destId="{2252D496-76CA-4569-945B-93AFF4947658}" srcOrd="2" destOrd="0" parTransId="{D8645D4F-A849-491F-957B-E2203351BA30}" sibTransId="{3380E5A2-5E54-4730-9F5F-4105C5671158}"/>
    <dgm:cxn modelId="{CCD1072A-7370-454C-B2EC-B80B629B6677}" type="presOf" srcId="{D4EB7CC2-F831-42F5-8F8E-AB5784777198}" destId="{BDBF50DB-C354-4BE4-849D-08F953069187}" srcOrd="0" destOrd="0" presId="urn:microsoft.com/office/officeart/2005/8/layout/radial3"/>
    <dgm:cxn modelId="{EC4F9AFD-BD03-4389-9126-A2FE1DCB3638}" srcId="{6FA917D7-C3EC-4FD0-B8AF-4A9552AAF581}" destId="{CE22E949-3726-461C-A3FB-6C62ECAF5E36}" srcOrd="0" destOrd="0" parTransId="{D1254252-2549-41FD-906D-85122BEC7EC1}" sibTransId="{DE81B880-25D0-45E5-A8BE-2CAC9C3CACB1}"/>
    <dgm:cxn modelId="{CEC19DFC-0202-43FE-9E9B-08A16641FD60}" srcId="{D4EB7CC2-F831-42F5-8F8E-AB5784777198}" destId="{6FA917D7-C3EC-4FD0-B8AF-4A9552AAF581}" srcOrd="0" destOrd="0" parTransId="{4E18802E-8976-4EE3-B0F3-B2CE27EB30B9}" sibTransId="{34860FFF-84A9-4452-9EBF-B87E3B83F292}"/>
    <dgm:cxn modelId="{B7484174-44B8-418C-B85B-AF4E54E189D4}" type="presOf" srcId="{F2BE9E28-0D1B-4FC8-8D7D-9B5EC0B941D9}" destId="{EB0DC8CC-8880-42E3-94B9-2248F5892A3B}" srcOrd="0" destOrd="0" presId="urn:microsoft.com/office/officeart/2005/8/layout/radial3"/>
    <dgm:cxn modelId="{72AC136B-326C-4E26-87E8-79C321705702}" srcId="{6FA917D7-C3EC-4FD0-B8AF-4A9552AAF581}" destId="{45D36C62-8348-4571-8AAF-F2B9E23CA00E}" srcOrd="4" destOrd="0" parTransId="{775BEC59-049A-4069-A6A6-EF92D1442517}" sibTransId="{BDBF0A96-016B-4EED-9BAF-F4BB2664A399}"/>
    <dgm:cxn modelId="{CBEA9E76-282A-4472-B9D9-B0E31414FEDA}" type="presOf" srcId="{6FA917D7-C3EC-4FD0-B8AF-4A9552AAF581}" destId="{0C7151CD-FD1F-4A67-96C0-73158595C222}" srcOrd="0" destOrd="0" presId="urn:microsoft.com/office/officeart/2005/8/layout/radial3"/>
    <dgm:cxn modelId="{8DE9216D-2947-41BC-A1B9-CCFF28AA8C7F}" type="presOf" srcId="{45D36C62-8348-4571-8AAF-F2B9E23CA00E}" destId="{5B532ADE-8D2B-4DB7-94E8-2A5EF5C5B078}" srcOrd="0" destOrd="0" presId="urn:microsoft.com/office/officeart/2005/8/layout/radial3"/>
    <dgm:cxn modelId="{933701A8-20A4-4153-96F8-BB45F87D80A0}" type="presOf" srcId="{2252D496-76CA-4569-945B-93AFF4947658}" destId="{C2C0B3AB-5A2D-49F3-94B6-98A2A7AB498E}" srcOrd="0" destOrd="0" presId="urn:microsoft.com/office/officeart/2005/8/layout/radial3"/>
    <dgm:cxn modelId="{3256C68A-AB69-4644-AF74-8132A8EA967C}" type="presOf" srcId="{EB904347-439C-43ED-9751-BD5DD593C0A7}" destId="{4DF1EE92-BF7C-4E33-8567-FFF3D8B8412C}" srcOrd="0" destOrd="0" presId="urn:microsoft.com/office/officeart/2005/8/layout/radial3"/>
    <dgm:cxn modelId="{0DF7E424-2801-475B-B8C5-5C10E9815857}" srcId="{6FA917D7-C3EC-4FD0-B8AF-4A9552AAF581}" destId="{EB904347-439C-43ED-9751-BD5DD593C0A7}" srcOrd="1" destOrd="0" parTransId="{9F63BA57-13AD-4CA9-9E46-9EAA0CBFB73E}" sibTransId="{B65294B7-D8FE-4912-B455-7547278EEF49}"/>
    <dgm:cxn modelId="{F913EC93-CAFA-46A7-86FC-4D6CFD6C7A56}" srcId="{6FA917D7-C3EC-4FD0-B8AF-4A9552AAF581}" destId="{F2BE9E28-0D1B-4FC8-8D7D-9B5EC0B941D9}" srcOrd="3" destOrd="0" parTransId="{83562C2A-5B95-4C77-8906-001649AC1B5C}" sibTransId="{2A438580-F365-4B4C-BBA7-5259920B35E1}"/>
    <dgm:cxn modelId="{4495F2D5-CA82-4D77-B82A-C3B179639630}" type="presOf" srcId="{CE22E949-3726-461C-A3FB-6C62ECAF5E36}" destId="{825E1486-B3C6-44E5-AF9E-DB8C1B5870FB}" srcOrd="0" destOrd="0" presId="urn:microsoft.com/office/officeart/2005/8/layout/radial3"/>
    <dgm:cxn modelId="{4FA20C7B-4516-4B01-9AF5-59F1A342F696}" type="presParOf" srcId="{BDBF50DB-C354-4BE4-849D-08F953069187}" destId="{9F299EC9-ED3A-4A78-9C42-552F46E45FF4}" srcOrd="0" destOrd="0" presId="urn:microsoft.com/office/officeart/2005/8/layout/radial3"/>
    <dgm:cxn modelId="{07ABEFC5-4CB3-4295-A93E-C748538DDCAB}" type="presParOf" srcId="{9F299EC9-ED3A-4A78-9C42-552F46E45FF4}" destId="{0C7151CD-FD1F-4A67-96C0-73158595C222}" srcOrd="0" destOrd="0" presId="urn:microsoft.com/office/officeart/2005/8/layout/radial3"/>
    <dgm:cxn modelId="{28D01170-F55D-4260-B776-72D0309D6669}" type="presParOf" srcId="{9F299EC9-ED3A-4A78-9C42-552F46E45FF4}" destId="{825E1486-B3C6-44E5-AF9E-DB8C1B5870FB}" srcOrd="1" destOrd="0" presId="urn:microsoft.com/office/officeart/2005/8/layout/radial3"/>
    <dgm:cxn modelId="{1C952660-4A79-46B1-B959-BA98C0C06D25}" type="presParOf" srcId="{9F299EC9-ED3A-4A78-9C42-552F46E45FF4}" destId="{4DF1EE92-BF7C-4E33-8567-FFF3D8B8412C}" srcOrd="2" destOrd="0" presId="urn:microsoft.com/office/officeart/2005/8/layout/radial3"/>
    <dgm:cxn modelId="{ECBEC90A-9984-4BE0-B024-1130DC88B91A}" type="presParOf" srcId="{9F299EC9-ED3A-4A78-9C42-552F46E45FF4}" destId="{C2C0B3AB-5A2D-49F3-94B6-98A2A7AB498E}" srcOrd="3" destOrd="0" presId="urn:microsoft.com/office/officeart/2005/8/layout/radial3"/>
    <dgm:cxn modelId="{4BAB819D-9D9D-4CD6-B270-9CE21C962D1C}" type="presParOf" srcId="{9F299EC9-ED3A-4A78-9C42-552F46E45FF4}" destId="{EB0DC8CC-8880-42E3-94B9-2248F5892A3B}" srcOrd="4" destOrd="0" presId="urn:microsoft.com/office/officeart/2005/8/layout/radial3"/>
    <dgm:cxn modelId="{1D651379-9778-4363-853E-0B797BD597A2}" type="presParOf" srcId="{9F299EC9-ED3A-4A78-9C42-552F46E45FF4}" destId="{5B532ADE-8D2B-4DB7-94E8-2A5EF5C5B07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151CD-FD1F-4A67-96C0-73158595C222}">
      <dsp:nvSpPr>
        <dsp:cNvPr id="0" name=""/>
        <dsp:cNvSpPr/>
      </dsp:nvSpPr>
      <dsp:spPr>
        <a:xfrm>
          <a:off x="1672848" y="1104035"/>
          <a:ext cx="2087954" cy="2087954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Профилактика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978622" y="1409809"/>
        <a:ext cx="1476406" cy="1476406"/>
      </dsp:txXfrm>
    </dsp:sp>
    <dsp:sp modelId="{825E1486-B3C6-44E5-AF9E-DB8C1B5870FB}">
      <dsp:nvSpPr>
        <dsp:cNvPr id="0" name=""/>
        <dsp:cNvSpPr/>
      </dsp:nvSpPr>
      <dsp:spPr>
        <a:xfrm>
          <a:off x="2089145" y="277620"/>
          <a:ext cx="1359352" cy="976003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Информиро-вание</a:t>
          </a:r>
          <a:endParaRPr lang="ru-RU" sz="1100" b="1" kern="1200" dirty="0"/>
        </a:p>
      </dsp:txBody>
      <dsp:txXfrm>
        <a:off x="2288217" y="420552"/>
        <a:ext cx="961208" cy="690139"/>
      </dsp:txXfrm>
    </dsp:sp>
    <dsp:sp modelId="{4DF1EE92-BF7C-4E33-8567-FFF3D8B8412C}">
      <dsp:nvSpPr>
        <dsp:cNvPr id="0" name=""/>
        <dsp:cNvSpPr/>
      </dsp:nvSpPr>
      <dsp:spPr>
        <a:xfrm>
          <a:off x="3358351" y="1184758"/>
          <a:ext cx="1404577" cy="1038851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Консультирова-ние</a:t>
          </a:r>
          <a:endParaRPr lang="ru-RU" sz="1100" kern="1200" dirty="0"/>
        </a:p>
      </dsp:txBody>
      <dsp:txXfrm>
        <a:off x="3564047" y="1336894"/>
        <a:ext cx="993185" cy="734579"/>
      </dsp:txXfrm>
    </dsp:sp>
    <dsp:sp modelId="{C2C0B3AB-5A2D-49F3-94B6-98A2A7AB498E}">
      <dsp:nvSpPr>
        <dsp:cNvPr id="0" name=""/>
        <dsp:cNvSpPr/>
      </dsp:nvSpPr>
      <dsp:spPr>
        <a:xfrm>
          <a:off x="2906459" y="2496841"/>
          <a:ext cx="1794575" cy="107085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Объявление предостережения</a:t>
          </a:r>
          <a:endParaRPr lang="ru-RU" sz="1100" kern="1200" dirty="0"/>
        </a:p>
      </dsp:txBody>
      <dsp:txXfrm>
        <a:off x="3169268" y="2653665"/>
        <a:ext cx="1268957" cy="757211"/>
      </dsp:txXfrm>
    </dsp:sp>
    <dsp:sp modelId="{EB0DC8CC-8880-42E3-94B9-2248F5892A3B}">
      <dsp:nvSpPr>
        <dsp:cNvPr id="0" name=""/>
        <dsp:cNvSpPr/>
      </dsp:nvSpPr>
      <dsp:spPr>
        <a:xfrm>
          <a:off x="936110" y="2499490"/>
          <a:ext cx="1603277" cy="103403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Меры стимулирования добросовестности</a:t>
          </a:r>
          <a:endParaRPr lang="ru-RU" sz="1100" kern="1200" dirty="0"/>
        </a:p>
      </dsp:txBody>
      <dsp:txXfrm>
        <a:off x="1170904" y="2650921"/>
        <a:ext cx="1133689" cy="731176"/>
      </dsp:txXfrm>
    </dsp:sp>
    <dsp:sp modelId="{5B532ADE-8D2B-4DB7-94E8-2A5EF5C5B078}">
      <dsp:nvSpPr>
        <dsp:cNvPr id="0" name=""/>
        <dsp:cNvSpPr/>
      </dsp:nvSpPr>
      <dsp:spPr>
        <a:xfrm>
          <a:off x="741380" y="1112750"/>
          <a:ext cx="1471245" cy="1182867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Обобщение </a:t>
          </a:r>
          <a:r>
            <a:rPr lang="ru-RU" sz="1100" kern="1200" dirty="0" err="1" smtClean="0"/>
            <a:t>правопримени</a:t>
          </a:r>
          <a:r>
            <a:rPr lang="ru-RU" sz="1100" kern="1200" dirty="0" smtClean="0"/>
            <a:t>-тельной практики</a:t>
          </a:r>
          <a:endParaRPr lang="ru-RU" sz="1100" kern="1200" dirty="0"/>
        </a:p>
      </dsp:txBody>
      <dsp:txXfrm>
        <a:off x="956839" y="1285977"/>
        <a:ext cx="1040327" cy="836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4525" y="744538"/>
            <a:ext cx="538162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71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ADA844-4350-45FA-B336-1B2A0CE07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1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47700" y="742950"/>
            <a:ext cx="5378450" cy="3724275"/>
          </a:xfrm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46113" y="744538"/>
            <a:ext cx="5378450" cy="3724275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45" tIns="46122" rIns="92245" bIns="46122"/>
          <a:lstStyle/>
          <a:p>
            <a:pPr eaLnBrk="1" hangingPunct="1"/>
            <a:endParaRPr lang="ru-RU" altLang="ru-RU" smtClean="0"/>
          </a:p>
        </p:txBody>
      </p:sp>
      <p:sp>
        <p:nvSpPr>
          <p:cNvPr id="20484" name="Верхний колонтитул 4"/>
          <p:cNvSpPr txBox="1">
            <a:spLocks noGrp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45" tIns="46122" rIns="92245" bIns="46122"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46113" y="744538"/>
            <a:ext cx="5378450" cy="3724275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78E96-38F8-4AE2-9C5F-D445769451EB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46113" y="744538"/>
            <a:ext cx="5378450" cy="3724275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45" tIns="46122" rIns="92245" bIns="46122"/>
          <a:lstStyle/>
          <a:p>
            <a:pPr eaLnBrk="1" hangingPunct="1"/>
            <a:endParaRPr lang="ru-RU" altLang="ru-RU" smtClean="0"/>
          </a:p>
        </p:txBody>
      </p:sp>
      <p:sp>
        <p:nvSpPr>
          <p:cNvPr id="22532" name="Верхний колонтитул 4"/>
          <p:cNvSpPr txBox="1">
            <a:spLocks noGrp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45" tIns="46122" rIns="92245" bIns="46122"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46113" y="744538"/>
            <a:ext cx="5378450" cy="3724275"/>
          </a:xfrm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B17540-A1E6-4FD5-85F1-DAF4D09240ED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A84D-9DCF-4878-ACA2-92807E7193F1}" type="datetime1">
              <a:rPr lang="ru-RU"/>
              <a:pPr>
                <a:defRPr/>
              </a:pPr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9E2E9-09AA-49BF-83DC-0C4D0C910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6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F656-0564-457B-8B72-3A3CE332FB23}" type="datetime1">
              <a:rPr lang="ru-RU"/>
              <a:pPr>
                <a:defRPr/>
              </a:pPr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5DA1-D3D0-410B-B617-D44EF2062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6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772E-319B-4047-81F5-DA374CF80948}" type="datetime1">
              <a:rPr lang="ru-RU"/>
              <a:pPr>
                <a:defRPr/>
              </a:pPr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28AE-475B-46A0-8DF2-D1F5BF8F3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96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09AD6-4376-482E-A278-91BB55FA51C4}" type="datetime1">
              <a:rPr lang="ru-RU"/>
              <a:pPr>
                <a:defRPr/>
              </a:pPr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410D-8E54-4864-8188-766A7673A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2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7E74-3F66-4C33-B22F-CE13D8915313}" type="datetime1">
              <a:rPr lang="ru-RU"/>
              <a:pPr>
                <a:defRPr/>
              </a:pPr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CE28-64CA-424D-B753-B9F0D464F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6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6D3F-2260-474F-8ECD-28BB4589996B}" type="datetime1">
              <a:rPr lang="ru-RU"/>
              <a:pPr>
                <a:defRPr/>
              </a:pPr>
              <a:t>25.02.2026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A0AC-9E55-4161-81C7-7E3E9E9E4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4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2AD4-C1F0-4F46-983B-A270B940786C}" type="datetime1">
              <a:rPr lang="ru-RU"/>
              <a:pPr>
                <a:defRPr/>
              </a:pPr>
              <a:t>25.02.2026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F5DB-1571-4581-9A53-89C5A23F2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9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D76C1-5DC4-40FF-A6AC-BF35E18B9147}" type="datetime1">
              <a:rPr lang="ru-RU"/>
              <a:pPr>
                <a:defRPr/>
              </a:pPr>
              <a:t>25.02.2026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E255A-B867-44DC-82A2-33C249588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4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79AA4-85DF-4A84-836B-27929CD99F07}" type="datetime1">
              <a:rPr lang="ru-RU"/>
              <a:pPr>
                <a:defRPr/>
              </a:pPr>
              <a:t>25.02.2026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0029-EE99-4C48-9A9E-84E823943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6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E839-A6A6-4DF3-85A2-724470B7CED5}" type="datetime1">
              <a:rPr lang="ru-RU"/>
              <a:pPr>
                <a:defRPr/>
              </a:pPr>
              <a:t>25.02.2026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389B-DC25-4E30-A119-B45B3D1DF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7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A112-75FC-4396-A914-E4F94284727A}" type="datetime1">
              <a:rPr lang="ru-RU"/>
              <a:pPr>
                <a:defRPr/>
              </a:pPr>
              <a:t>25.02.2026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1FE1-7200-4871-82EE-698220074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4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80307F-C8E8-4875-A1DD-B6A8A18F9E4B}" type="datetime1">
              <a:rPr lang="ru-RU"/>
              <a:pPr>
                <a:defRPr/>
              </a:pPr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8E6C49-1035-4DB8-ACF1-B48B97BFA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Слайд think-cell" r:id="rId6" imgW="360" imgH="360" progId="TCLayout.ActiveDocument.1">
                  <p:embed/>
                </p:oleObj>
              </mc:Choice>
              <mc:Fallback>
                <p:oleObj name="Слайд think-cell" r:id="rId6" imgW="360" imgH="360" progId="TCLayout.ActiveDocument.1">
                  <p:embed/>
                  <p:pic>
                    <p:nvPicPr>
                      <p:cNvPr id="0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/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73050" y="5516563"/>
            <a:ext cx="9150350" cy="10810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Докладчик: заместитель руководителя Сибирского управления Ростехнадзора  Колегов Дмитрий Валерьевич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1690688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4" name="Picture 41" descr="fsetan_emblema2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98425"/>
            <a:ext cx="14128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Прямоугольник 1"/>
          <p:cNvSpPr>
            <a:spLocks noChangeArrowheads="1"/>
          </p:cNvSpPr>
          <p:nvPr/>
        </p:nvSpPr>
        <p:spPr bwMode="auto">
          <a:xfrm>
            <a:off x="5670550" y="568325"/>
            <a:ext cx="3962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endParaRPr lang="ru-RU" sz="1600">
              <a:latin typeface="Cambria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1600">
                <a:latin typeface="Cambria" pitchFamily="18" charset="0"/>
              </a:rPr>
              <a:t>Сибирское управление </a:t>
            </a:r>
          </a:p>
          <a:p>
            <a:pPr algn="r">
              <a:lnSpc>
                <a:spcPct val="80000"/>
              </a:lnSpc>
            </a:pPr>
            <a:r>
              <a:rPr lang="ru-RU" sz="1600">
                <a:latin typeface="Cambria" pitchFamily="18" charset="0"/>
              </a:rPr>
              <a:t>Федеральной службы по </a:t>
            </a:r>
          </a:p>
          <a:p>
            <a:pPr algn="r">
              <a:lnSpc>
                <a:spcPct val="80000"/>
              </a:lnSpc>
            </a:pPr>
            <a:r>
              <a:rPr lang="ru-RU" sz="1600">
                <a:latin typeface="Cambria" pitchFamily="18" charset="0"/>
              </a:rPr>
              <a:t>экологическому, технологическому </a:t>
            </a:r>
          </a:p>
          <a:p>
            <a:pPr algn="r">
              <a:lnSpc>
                <a:spcPct val="80000"/>
              </a:lnSpc>
            </a:pPr>
            <a:r>
              <a:rPr lang="ru-RU" sz="1600">
                <a:latin typeface="Cambria" pitchFamily="18" charset="0"/>
              </a:rPr>
              <a:t>и атомному надзору</a:t>
            </a:r>
          </a:p>
        </p:txBody>
      </p:sp>
      <p:grpSp>
        <p:nvGrpSpPr>
          <p:cNvPr id="2056" name="Группа 34"/>
          <p:cNvGrpSpPr>
            <a:grpSpLocks/>
          </p:cNvGrpSpPr>
          <p:nvPr/>
        </p:nvGrpSpPr>
        <p:grpSpPr bwMode="auto">
          <a:xfrm>
            <a:off x="0" y="366713"/>
            <a:ext cx="8915400" cy="403225"/>
            <a:chOff x="35496" y="332656"/>
            <a:chExt cx="9107488" cy="419795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5496" y="476444"/>
              <a:ext cx="9107488" cy="132219"/>
            </a:xfrm>
            <a:prstGeom prst="rect">
              <a:avLst/>
            </a:prstGeom>
            <a:gradFill rotWithShape="0">
              <a:gsLst>
                <a:gs pos="0">
                  <a:srgbClr val="1F497D">
                    <a:lumMod val="60000"/>
                    <a:lumOff val="40000"/>
                  </a:srgbClr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5496" y="620232"/>
              <a:ext cx="9107488" cy="132219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5496" y="332656"/>
              <a:ext cx="9107488" cy="132219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</p:grpSp>
      <p:sp>
        <p:nvSpPr>
          <p:cNvPr id="2057" name="Заголовок 1"/>
          <p:cNvSpPr>
            <a:spLocks/>
          </p:cNvSpPr>
          <p:nvPr/>
        </p:nvSpPr>
        <p:spPr bwMode="auto">
          <a:xfrm>
            <a:off x="0" y="769938"/>
            <a:ext cx="358457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>
                <a:latin typeface="Cambria" pitchFamily="18" charset="0"/>
              </a:rPr>
              <a:t>  РОСТЕХНАДЗОР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4488" y="2565400"/>
            <a:ext cx="92884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подготовке к прохождению весеннего паводка 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</a:p>
        </p:txBody>
      </p:sp>
    </p:spTree>
  </p:cSld>
  <p:clrMapOvr>
    <a:masterClrMapping/>
  </p:clrMapOvr>
  <p:transition spd="slow" advClick="0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742950" y="808038"/>
            <a:ext cx="8420100" cy="892175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Типовые нарушения обязательных требований в области безопасности гидротехнических сооружений, выявляемые в рамках контрольных действий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438" y="1624013"/>
            <a:ext cx="9001125" cy="4824412"/>
          </a:xfrm>
        </p:spPr>
        <p:txBody>
          <a:bodyPr rtlCol="0">
            <a:norm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ГТС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эксплуатируется без разработанных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инструкций по эксплуатации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гидротехнических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сооружений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программ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мониторинга безопасности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ГТС;</a:t>
            </a: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аттестованы по вопросам безопасности гидротехнических сооружений руководители и работники эксплуатирующих организаций в объеме требований к обеспечению безопасности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ГТС;</a:t>
            </a: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обеспечивается техническое обслуживание, эксплуатационный контроль и текущий ремонт ГТС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обеспечивается контроль (мониторинг) показателей состояния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ГТС, сохранность КИА;</a:t>
            </a: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бермы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кюветы каналов нерегулярно очищаются от грунта осыпей и выносов, допускается зарастание откосов и гребня грунтовых сооружений деревьями и кустарниками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ненадлежащее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состояние дренажных систем, не проводится оценка фильтрационных расходов;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коррозия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металлических конструкций механического оборудования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ГТС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напорные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ГТС I-III классов ответственности, находящиеся в эксплуатации более 25 лет,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подвергаются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комплексному обследованию с оценкой их прочности 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устойчивости.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0" y="304800"/>
            <a:ext cx="9906000" cy="503238"/>
            <a:chOff x="793" y="164"/>
            <a:chExt cx="4400" cy="408"/>
          </a:xfrm>
        </p:grpSpPr>
        <p:sp>
          <p:nvSpPr>
            <p:cNvPr id="11271" name="Rectangle 10"/>
            <p:cNvSpPr>
              <a:spLocks noChangeArrowheads="1"/>
            </p:cNvSpPr>
            <p:nvPr/>
          </p:nvSpPr>
          <p:spPr bwMode="auto">
            <a:xfrm>
              <a:off x="793" y="164"/>
              <a:ext cx="4400" cy="136"/>
            </a:xfrm>
            <a:prstGeom prst="rect">
              <a:avLst/>
            </a:prstGeom>
            <a:solidFill>
              <a:srgbClr val="EAEAEA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72" name="Rectangle 11"/>
            <p:cNvSpPr>
              <a:spLocks noChangeArrowheads="1"/>
            </p:cNvSpPr>
            <p:nvPr/>
          </p:nvSpPr>
          <p:spPr bwMode="auto">
            <a:xfrm>
              <a:off x="793" y="300"/>
              <a:ext cx="4400" cy="136"/>
            </a:xfrm>
            <a:prstGeom prst="rect">
              <a:avLst/>
            </a:prstGeom>
            <a:solidFill>
              <a:srgbClr val="0066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73" name="Rectangle 12"/>
            <p:cNvSpPr>
              <a:spLocks noChangeArrowheads="1"/>
            </p:cNvSpPr>
            <p:nvPr/>
          </p:nvSpPr>
          <p:spPr bwMode="auto">
            <a:xfrm>
              <a:off x="793" y="433"/>
              <a:ext cx="4400" cy="139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11269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Номер слайда 5"/>
          <p:cNvSpPr txBox="1">
            <a:spLocks noGrp="1"/>
          </p:cNvSpPr>
          <p:nvPr/>
        </p:nvSpPr>
        <p:spPr bwMode="auto">
          <a:xfrm>
            <a:off x="7270750" y="6448425"/>
            <a:ext cx="2505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DA2DFE-112D-4127-ABFB-0798ED059C17}" type="slidenum">
              <a:rPr lang="ru-RU" altLang="ru-RU" sz="1200">
                <a:latin typeface="Calibri" pitchFamily="34" charset="0"/>
              </a:rPr>
              <a:pPr algn="r" eaLnBrk="1" hangingPunct="1"/>
              <a:t>10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473950" y="6308725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316013-67CD-4B36-B7F3-8E0755B1DC0F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88913"/>
            <a:ext cx="9907588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7463"/>
            <a:ext cx="8223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13317" name="Прямоугольник 2"/>
          <p:cNvSpPr>
            <a:spLocks noChangeArrowheads="1"/>
          </p:cNvSpPr>
          <p:nvPr/>
        </p:nvSpPr>
        <p:spPr bwMode="auto">
          <a:xfrm>
            <a:off x="488950" y="847725"/>
            <a:ext cx="9144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Прямоугольник 1"/>
          <p:cNvSpPr>
            <a:spLocks noChangeArrowheads="1"/>
          </p:cNvSpPr>
          <p:nvPr/>
        </p:nvSpPr>
        <p:spPr bwMode="auto">
          <a:xfrm>
            <a:off x="503238" y="688975"/>
            <a:ext cx="89281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Превентивные меры по обеспечению безопасного прохождения весеннего паводка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buFontTx/>
              <a:buAutoNum type="arabicPeriod"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Запросить прогнозируемые данные по половодью в территориальном органе Росгидромета. С учётом полученных данных, через региональные службы чрезвычайных ситуаций и органы местного самоуправления организовать заблаговременное информирование населения о прогнозируемых сроках начала паводков, планируемых границах затапливаемых территорий нижнего бьефа дамб (плотин), а также зонах затопления водохранилищ, расположенных выше подпорных сооружений, в связи с проведением работ по накоплению и пропуску режимных паводковых расходов воды, границах затопления населенных пунктов в случае аварии на водозащитных сооружениях.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2. Организовать самостоятельные проверки технического состояния эксплуатируемых ГТС и их готовности к приёму и пропуску паводковых вод.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3. На основании актов проверок разработать мероприятия по устранению выявленных недостатков, приведению ГТС в готовность к устойчивому функционированию в паводковый период. Определить сроки и ответственных лиц за выполнение мероприятий.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4. Специалистов организаций и участников аварийно-спасательных подразделений проинструктировать и обучить производству работ, связанных с выполнением паводковых мероприятий, локализацией и ликвидацией аварий и чрезвычайных ситуаций на ГТС.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5. Уточнить и согласовать с дорожными службами предполагаемые места стоянок транспорта и маршруты движения аварийной техники, привлекаемой в состав аварийно-спасательных подразделений. Провести очистку дорог и обеспечить проезд транспортных средств к объектам ГТС.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6. Не позднее 15 дней до прогнозируемого начала паводка проверить выполнение запланированных мероприятий.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560388" y="1196975"/>
            <a:ext cx="8915400" cy="4525963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На время пикового прохождения паводка организовать круглосуточные наблюдения за режимом уровней воды в ГТС, осадками, смещениями и деформациями сооружений, состоянием водоприёмных и водопропускных сооружений, фильтрационными режимами в основании и теле дамб (плотин), работой дренажных и противофильтрационных устройств, воздействием льда на сооружения и их обледенением.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 В случае пропуска половодья и паводков, близких к расчетным (5% обеспеченности), по их завершении также провести комиссионный осмотр.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Внештатную информацию о возникающих проблемах, связанных с выполнением паводковых мероприятий и обеспечением безопасности ГТС необходимо сообщать незамедлительно: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6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Межрегиональный отдел по надзору за гидротехническими сооружениями Управления 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 рабочее время) тел. +7 (383) 349-19-23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6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Оперативные дежурные Управления (круглосуточно) тел. +7 (3842) 71-63-03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00925" y="6308725"/>
            <a:ext cx="2311400" cy="365125"/>
          </a:xfrm>
        </p:spPr>
        <p:txBody>
          <a:bodyPr/>
          <a:lstStyle/>
          <a:p>
            <a:pPr>
              <a:defRPr/>
            </a:pPr>
            <a:fld id="{C7084040-5106-4D17-8779-A270713141E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88913"/>
            <a:ext cx="9907588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7463"/>
            <a:ext cx="8223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713" y="681038"/>
            <a:ext cx="8915400" cy="61214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Кемеровская область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ГТС комплекса водозащитных дамб города Новокузнецка,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критериев безопасности предупреждающего уровня К1.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Комплекс гидротехнических сооружений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водооградительных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дамб города Междуреченска и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Чебал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-Су Междуреченского городского округа,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действующая декларация безопасности ГТС отсутствует.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Защитные сооружения в с.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Ашмарино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р. Кондома Новокузнецкого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превышение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критериев безопасности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предупреждающего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уровня К1.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Защитная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дамба в с. Сидорово на р. Томь Новокузнецкого муниципального округа,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превышение критериев безопасности предупреждающего уровня К1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Томская область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Ограждающая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дамба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Пески г. Колпашево,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действующая декларация безопасности ГТС отсутствует. Требуется капитальный ремонт сооружения.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Противопаводковая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дамба, окольцовывающая город Асино (с юга от ул. Воскресенская до слияния на севере с автодорогой Асино-Первомайское). </a:t>
            </a:r>
          </a:p>
          <a:p>
            <a:pPr algn="just"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Противопаводковая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дамба, окольцовывающая по периметру п.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Причулымский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города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действующая декларация безопасности ГТС отсутствует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Противопаводковая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дамба, окольцовывающая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периметру 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Вознесенка города Асино (протяжённостью 2,48 км).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Наблюдается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размыв основания дамбы водами р.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Чулым,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размыв верхового откоса и части гребня дамбы, развиваются процессы снижения прочности и устойчивости ГТС.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43868-AE71-40DF-851B-8EA85EED418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88913"/>
            <a:ext cx="9907588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7463"/>
            <a:ext cx="8223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713" y="981074"/>
            <a:ext cx="8915400" cy="5544269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Новосибирская область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ГТС комплекса инженерной защиты на реке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Омь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города Куйбышева Куйбышевского района Новосибирской области.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Действующая декларация безопасности отсутствует.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Требуется капитальный ремонт сооружения.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Водозащитная дамба на 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Тартас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с. Северное Северного района Новосибирской области.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Превышение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критериальных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значений предельного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уровня. Требуется капитальный ремонт сооружения.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Водозащитная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дамба с. Кыштовка,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расчет вреда согласован, преддекларационное обследование проведено.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Требуется капитальный ремонт сооружения.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Водозащитная дамба на 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Тартас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с. Венгерово,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расчет вреда согласован, преддекларационное обследование не проводилось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Требуется капитальный ремонт сооружения.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Водозащитная дамба в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Абрамово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Куйбышевского района Новосибирской области,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расчет вреда согласован, преддекларационное обследование проведено. Требуется капитальный ремонт сооружения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Алтайский край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Ограждающая дамба на реке Тальменка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Тальменка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Тальменского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завершена реконструкция,  ГТС не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обеспечивает защиту населения и территории от наводнения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Инженерная защита от наводнений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Зеленый клин г. Бийска.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нарушение проектной документации в теле дамбы проложен газопровод высокого давления.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65039-E424-4559-9F5F-F449997E2DB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88913"/>
            <a:ext cx="9907588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7463"/>
            <a:ext cx="8223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549275"/>
            <a:ext cx="8915400" cy="11430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Благодарю за внимание!</a:t>
            </a:r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329488" y="6308725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5C7EAC-E2E0-4CAF-82A5-9F57C93A8E82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  <p:pic>
        <p:nvPicPr>
          <p:cNvPr id="17412" name="Picture 41" descr="fsetan_emblema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1700213"/>
            <a:ext cx="26924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4"/>
          <p:cNvSpPr>
            <a:spLocks noGrp="1"/>
          </p:cNvSpPr>
          <p:nvPr>
            <p:ph type="title"/>
          </p:nvPr>
        </p:nvSpPr>
        <p:spPr>
          <a:xfrm>
            <a:off x="344488" y="812800"/>
            <a:ext cx="9396412" cy="671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надзор в области безопасности гидротехнических сооружений</a:t>
            </a:r>
          </a:p>
        </p:txBody>
      </p:sp>
      <p:sp>
        <p:nvSpPr>
          <p:cNvPr id="3075" name="Объект 1"/>
          <p:cNvSpPr>
            <a:spLocks noGrp="1"/>
          </p:cNvSpPr>
          <p:nvPr>
            <p:ph idx="1"/>
          </p:nvPr>
        </p:nvSpPr>
        <p:spPr>
          <a:xfrm>
            <a:off x="196850" y="1492250"/>
            <a:ext cx="9344025" cy="1657350"/>
          </a:xfrm>
        </p:spPr>
        <p:txBody>
          <a:bodyPr/>
          <a:lstStyle/>
          <a:p>
            <a:pPr algn="just"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Федеральный закон от 21.07.1997 № 117-ФЗ "О безопасности гидротехнических сооружений";</a:t>
            </a:r>
          </a:p>
          <a:p>
            <a:pPr algn="just"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Федеральный закон от 27.07.2010 № 225-ФЗ "Об обязательном страховании гражданской ответственности владельца опасного объекта за причинение вреда в результате аварии на опасном объекте";</a:t>
            </a:r>
          </a:p>
          <a:p>
            <a:pPr algn="just"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Федеральный закон  от 30.12.2009 № 384-ФЗ «Технический регламент о безопасности зданий и сооружений»;</a:t>
            </a:r>
          </a:p>
        </p:txBody>
      </p:sp>
      <p:sp>
        <p:nvSpPr>
          <p:cNvPr id="307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/>
              <a:t>2</a:t>
            </a:r>
          </a:p>
        </p:txBody>
      </p:sp>
      <p:grpSp>
        <p:nvGrpSpPr>
          <p:cNvPr id="3077" name="Group 9"/>
          <p:cNvGrpSpPr>
            <a:grpSpLocks/>
          </p:cNvGrpSpPr>
          <p:nvPr/>
        </p:nvGrpSpPr>
        <p:grpSpPr bwMode="auto">
          <a:xfrm>
            <a:off x="0" y="304800"/>
            <a:ext cx="9906000" cy="503238"/>
            <a:chOff x="793" y="164"/>
            <a:chExt cx="4400" cy="408"/>
          </a:xfrm>
        </p:grpSpPr>
        <p:sp>
          <p:nvSpPr>
            <p:cNvPr id="3081" name="Rectangle 10"/>
            <p:cNvSpPr>
              <a:spLocks noChangeArrowheads="1"/>
            </p:cNvSpPr>
            <p:nvPr/>
          </p:nvSpPr>
          <p:spPr bwMode="auto">
            <a:xfrm>
              <a:off x="793" y="164"/>
              <a:ext cx="4400" cy="136"/>
            </a:xfrm>
            <a:prstGeom prst="rect">
              <a:avLst/>
            </a:prstGeom>
            <a:solidFill>
              <a:srgbClr val="EAEAEA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3082" name="Rectangle 11"/>
            <p:cNvSpPr>
              <a:spLocks noChangeArrowheads="1"/>
            </p:cNvSpPr>
            <p:nvPr/>
          </p:nvSpPr>
          <p:spPr bwMode="auto">
            <a:xfrm>
              <a:off x="793" y="300"/>
              <a:ext cx="4400" cy="136"/>
            </a:xfrm>
            <a:prstGeom prst="rect">
              <a:avLst/>
            </a:prstGeom>
            <a:solidFill>
              <a:srgbClr val="0066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3083" name="Rectangle 12"/>
            <p:cNvSpPr>
              <a:spLocks noChangeArrowheads="1"/>
            </p:cNvSpPr>
            <p:nvPr/>
          </p:nvSpPr>
          <p:spPr bwMode="auto">
            <a:xfrm>
              <a:off x="793" y="433"/>
              <a:ext cx="4400" cy="139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3078" name="Picture 41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Объект 1"/>
          <p:cNvSpPr txBox="1">
            <a:spLocks/>
          </p:cNvSpPr>
          <p:nvPr/>
        </p:nvSpPr>
        <p:spPr bwMode="auto">
          <a:xfrm>
            <a:off x="214313" y="2528888"/>
            <a:ext cx="5172075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Постановление Правительства РФ от 20.11.2020 № 1892 "О декларировании безопасности гидротехнических сооружений";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Постановление Правительства РФ от 20.11.2020                        № 1893 «Об утверждении Правил формирования и ведения Российского регистра гидротехнических сооружений»;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Приказ Ростехнадзора от 08.05.2024 № 151 «Об утверждении федеральных норм и правил в области безопасности гидротехнических сооружений «Требования к обеспечению безопасности гидротехнических сооружений (за исключением судоходных и портовых гидротехнических сооружений)»;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Приказ Ростехнадзора от 20.07.2023 № 268 «Об утверждении перечня индикаторов риска нарушения обязательных требований, используемых при осуществлении федерального государственного надзора в области безопасности гидротехнических сооружений (за исключением портовых и судоходных гидротехнических сооружений)».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endParaRPr lang="ru-RU" sz="1400">
              <a:latin typeface="Calibri" pitchFamily="34" charset="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3"/>
          <a:srcRect l="38701" t="20565" r="11154" b="17620"/>
          <a:stretch/>
        </p:blipFill>
        <p:spPr bwMode="auto">
          <a:xfrm>
            <a:off x="5453063" y="3141663"/>
            <a:ext cx="4078287" cy="2952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/>
          </p:cNvSpPr>
          <p:nvPr/>
        </p:nvSpPr>
        <p:spPr bwMode="auto">
          <a:xfrm>
            <a:off x="1754188" y="836613"/>
            <a:ext cx="75961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altLang="ru-RU" sz="2000" b="1">
              <a:solidFill>
                <a:schemeClr val="tx2"/>
              </a:solidFill>
            </a:endParaRPr>
          </a:p>
        </p:txBody>
      </p:sp>
      <p:sp>
        <p:nvSpPr>
          <p:cNvPr id="4099" name="Номер слайда 5"/>
          <p:cNvSpPr txBox="1">
            <a:spLocks noGrp="1"/>
          </p:cNvSpPr>
          <p:nvPr/>
        </p:nvSpPr>
        <p:spPr bwMode="auto">
          <a:xfrm>
            <a:off x="7292975" y="6448425"/>
            <a:ext cx="2505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B2303E6-C2DF-4115-9F58-4AE78C2BE20B}" type="slidenum">
              <a:rPr lang="ru-RU" altLang="ru-RU" sz="1400">
                <a:latin typeface="Calibri" pitchFamily="34" charset="0"/>
              </a:rPr>
              <a:pPr algn="r" eaLnBrk="1" hangingPunct="1"/>
              <a:t>3</a:t>
            </a:fld>
            <a:endParaRPr lang="ru-RU" altLang="ru-RU" sz="1400">
              <a:latin typeface="Calibri" pitchFamily="34" charset="0"/>
            </a:endParaRPr>
          </a:p>
        </p:txBody>
      </p:sp>
      <p:grpSp>
        <p:nvGrpSpPr>
          <p:cNvPr id="4100" name="Group 9"/>
          <p:cNvGrpSpPr>
            <a:grpSpLocks/>
          </p:cNvGrpSpPr>
          <p:nvPr/>
        </p:nvGrpSpPr>
        <p:grpSpPr bwMode="auto">
          <a:xfrm>
            <a:off x="0" y="333375"/>
            <a:ext cx="9906000" cy="503238"/>
            <a:chOff x="793" y="164"/>
            <a:chExt cx="4400" cy="408"/>
          </a:xfrm>
        </p:grpSpPr>
        <p:sp>
          <p:nvSpPr>
            <p:cNvPr id="4117" name="Rectangle 10"/>
            <p:cNvSpPr>
              <a:spLocks noChangeArrowheads="1"/>
            </p:cNvSpPr>
            <p:nvPr/>
          </p:nvSpPr>
          <p:spPr bwMode="auto">
            <a:xfrm>
              <a:off x="793" y="164"/>
              <a:ext cx="4400" cy="136"/>
            </a:xfrm>
            <a:prstGeom prst="rect">
              <a:avLst/>
            </a:prstGeom>
            <a:solidFill>
              <a:srgbClr val="EAEAEA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4118" name="Rectangle 11"/>
            <p:cNvSpPr>
              <a:spLocks noChangeArrowheads="1"/>
            </p:cNvSpPr>
            <p:nvPr/>
          </p:nvSpPr>
          <p:spPr bwMode="auto">
            <a:xfrm>
              <a:off x="793" y="300"/>
              <a:ext cx="4400" cy="136"/>
            </a:xfrm>
            <a:prstGeom prst="rect">
              <a:avLst/>
            </a:prstGeom>
            <a:solidFill>
              <a:srgbClr val="0066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4119" name="Rectangle 12"/>
            <p:cNvSpPr>
              <a:spLocks noChangeArrowheads="1"/>
            </p:cNvSpPr>
            <p:nvPr/>
          </p:nvSpPr>
          <p:spPr bwMode="auto">
            <a:xfrm>
              <a:off x="793" y="433"/>
              <a:ext cx="4400" cy="139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410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9"/>
          <p:cNvGrpSpPr>
            <a:grpSpLocks/>
          </p:cNvGrpSpPr>
          <p:nvPr/>
        </p:nvGrpSpPr>
        <p:grpSpPr bwMode="auto">
          <a:xfrm>
            <a:off x="0" y="333375"/>
            <a:ext cx="9906000" cy="503238"/>
            <a:chOff x="793" y="164"/>
            <a:chExt cx="4400" cy="408"/>
          </a:xfrm>
        </p:grpSpPr>
        <p:sp>
          <p:nvSpPr>
            <p:cNvPr id="4114" name="Rectangle 10"/>
            <p:cNvSpPr>
              <a:spLocks noChangeArrowheads="1"/>
            </p:cNvSpPr>
            <p:nvPr/>
          </p:nvSpPr>
          <p:spPr bwMode="auto">
            <a:xfrm>
              <a:off x="793" y="164"/>
              <a:ext cx="4400" cy="136"/>
            </a:xfrm>
            <a:prstGeom prst="rect">
              <a:avLst/>
            </a:prstGeom>
            <a:solidFill>
              <a:srgbClr val="EAEAEA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4115" name="Rectangle 11"/>
            <p:cNvSpPr>
              <a:spLocks noChangeArrowheads="1"/>
            </p:cNvSpPr>
            <p:nvPr/>
          </p:nvSpPr>
          <p:spPr bwMode="auto">
            <a:xfrm>
              <a:off x="793" y="300"/>
              <a:ext cx="4400" cy="136"/>
            </a:xfrm>
            <a:prstGeom prst="rect">
              <a:avLst/>
            </a:prstGeom>
            <a:solidFill>
              <a:srgbClr val="0066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4116" name="Rectangle 12"/>
            <p:cNvSpPr>
              <a:spLocks noChangeArrowheads="1"/>
            </p:cNvSpPr>
            <p:nvPr/>
          </p:nvSpPr>
          <p:spPr bwMode="auto">
            <a:xfrm>
              <a:off x="793" y="433"/>
              <a:ext cx="4400" cy="139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grpSp>
        <p:nvGrpSpPr>
          <p:cNvPr id="4103" name="Group 9"/>
          <p:cNvGrpSpPr>
            <a:grpSpLocks/>
          </p:cNvGrpSpPr>
          <p:nvPr/>
        </p:nvGrpSpPr>
        <p:grpSpPr bwMode="auto">
          <a:xfrm>
            <a:off x="0" y="304800"/>
            <a:ext cx="9906000" cy="503238"/>
            <a:chOff x="793" y="164"/>
            <a:chExt cx="4400" cy="408"/>
          </a:xfrm>
        </p:grpSpPr>
        <p:sp>
          <p:nvSpPr>
            <p:cNvPr id="4111" name="Rectangle 10"/>
            <p:cNvSpPr>
              <a:spLocks noChangeArrowheads="1"/>
            </p:cNvSpPr>
            <p:nvPr/>
          </p:nvSpPr>
          <p:spPr bwMode="auto">
            <a:xfrm>
              <a:off x="793" y="164"/>
              <a:ext cx="4400" cy="136"/>
            </a:xfrm>
            <a:prstGeom prst="rect">
              <a:avLst/>
            </a:prstGeom>
            <a:solidFill>
              <a:srgbClr val="EAEAEA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4112" name="Rectangle 11"/>
            <p:cNvSpPr>
              <a:spLocks noChangeArrowheads="1"/>
            </p:cNvSpPr>
            <p:nvPr/>
          </p:nvSpPr>
          <p:spPr bwMode="auto">
            <a:xfrm>
              <a:off x="793" y="300"/>
              <a:ext cx="4400" cy="136"/>
            </a:xfrm>
            <a:prstGeom prst="rect">
              <a:avLst/>
            </a:prstGeom>
            <a:solidFill>
              <a:srgbClr val="0066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4113" name="Rectangle 12"/>
            <p:cNvSpPr>
              <a:spLocks noChangeArrowheads="1"/>
            </p:cNvSpPr>
            <p:nvPr/>
          </p:nvSpPr>
          <p:spPr bwMode="auto">
            <a:xfrm>
              <a:off x="793" y="433"/>
              <a:ext cx="4400" cy="139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4104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Заголовок 1"/>
          <p:cNvSpPr>
            <a:spLocks noGrp="1"/>
          </p:cNvSpPr>
          <p:nvPr>
            <p:ph type="ctrTitle"/>
          </p:nvPr>
        </p:nvSpPr>
        <p:spPr>
          <a:xfrm>
            <a:off x="825500" y="836613"/>
            <a:ext cx="8420100" cy="5048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Основные функции Ростехнадзора в области безопасности ГТС</a:t>
            </a:r>
          </a:p>
        </p:txBody>
      </p:sp>
      <p:sp>
        <p:nvSpPr>
          <p:cNvPr id="41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425" y="1395413"/>
            <a:ext cx="6940550" cy="2538412"/>
          </a:xfrm>
        </p:spPr>
        <p:txBody>
          <a:bodyPr rtlCol="0">
            <a:normAutofit fontScale="92500"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Профилактика нарушений обязательных требований;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Проведение контрольных (надзорных) мероприятий;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Осуществление постоянного государственного контроля (надзора);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Утверждение деклараций безопасности ГТС;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Внесение заключения экспертной комиссии по декларации безопасности ГТС в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Реестр заключений экспертных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комиссий;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Формирование отраслевого раздела Регистра ГТС и Реестра деклараций безопасности ГТС;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Иные функции, предусмотренные законодательством о безопасности ГТС.</a:t>
            </a:r>
            <a:endParaRPr lang="ru-RU" altLang="ru-RU" sz="1600" dirty="0" smtClean="0"/>
          </a:p>
        </p:txBody>
      </p:sp>
      <p:pic>
        <p:nvPicPr>
          <p:cNvPr id="4107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043363"/>
            <a:ext cx="2693988" cy="248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4145" name="Picture 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7238" y="4041775"/>
            <a:ext cx="2465387" cy="24876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6" name="Picture 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5025" y="1268413"/>
            <a:ext cx="2266950" cy="1733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5097016" y="3000995"/>
          <a:ext cx="5504309" cy="362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12750" y="722313"/>
            <a:ext cx="899795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Обеспечение безопасности гидротехнических сооружений осуществляется на основании следующих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общих требований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12750" y="1773238"/>
            <a:ext cx="8915400" cy="4608512"/>
          </a:xfrm>
        </p:spPr>
        <p:txBody>
          <a:bodyPr/>
          <a:lstStyle/>
          <a:p>
            <a:pPr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Обеспечение допустимого уровня риска аварий ГТС.</a:t>
            </a:r>
          </a:p>
          <a:p>
            <a:pPr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Представление деклараций безопасности ГТС.</a:t>
            </a:r>
          </a:p>
          <a:p>
            <a:pPr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Непрерывность эксплуатации ГТС.</a:t>
            </a:r>
          </a:p>
          <a:p>
            <a:pPr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Осуществление мер по обеспечению безопасности ГТС, в том числе установление критериев их безопасности, оснащение ГТС техническими средствами в целях постоянного контроля за их состоянием, обеспечение необходимой квалификации работников, обслуживающих ГТС.</a:t>
            </a:r>
          </a:p>
          <a:p>
            <a:pPr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Необходимость заблаговременного проведения комплекса мероприятий по максимальному уменьшению риска возникновения чрезвычайных ситуаций на ГТС.</a:t>
            </a:r>
          </a:p>
          <a:p>
            <a:pPr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Проектирование, строительство и реконструкция ГТС в соответствии с проектной документацией, разработанной с учетом класса ответственности ГТС, устанавливаемого в соответствии с законодательством о техническом регулировании.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1E3EA-16E5-49AB-9598-68281F6F13D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pSp>
        <p:nvGrpSpPr>
          <p:cNvPr id="5125" name="Group 9"/>
          <p:cNvGrpSpPr>
            <a:grpSpLocks/>
          </p:cNvGrpSpPr>
          <p:nvPr/>
        </p:nvGrpSpPr>
        <p:grpSpPr bwMode="auto">
          <a:xfrm>
            <a:off x="0" y="304800"/>
            <a:ext cx="9906000" cy="503238"/>
            <a:chOff x="793" y="164"/>
            <a:chExt cx="4400" cy="408"/>
          </a:xfrm>
        </p:grpSpPr>
        <p:sp>
          <p:nvSpPr>
            <p:cNvPr id="5127" name="Rectangle 10"/>
            <p:cNvSpPr>
              <a:spLocks noChangeArrowheads="1"/>
            </p:cNvSpPr>
            <p:nvPr/>
          </p:nvSpPr>
          <p:spPr bwMode="auto">
            <a:xfrm>
              <a:off x="793" y="164"/>
              <a:ext cx="4400" cy="136"/>
            </a:xfrm>
            <a:prstGeom prst="rect">
              <a:avLst/>
            </a:prstGeom>
            <a:solidFill>
              <a:srgbClr val="EAEAEA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5128" name="Rectangle 11"/>
            <p:cNvSpPr>
              <a:spLocks noChangeArrowheads="1"/>
            </p:cNvSpPr>
            <p:nvPr/>
          </p:nvSpPr>
          <p:spPr bwMode="auto">
            <a:xfrm>
              <a:off x="793" y="300"/>
              <a:ext cx="4400" cy="136"/>
            </a:xfrm>
            <a:prstGeom prst="rect">
              <a:avLst/>
            </a:prstGeom>
            <a:solidFill>
              <a:srgbClr val="0066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5129" name="Rectangle 12"/>
            <p:cNvSpPr>
              <a:spLocks noChangeArrowheads="1"/>
            </p:cNvSpPr>
            <p:nvPr/>
          </p:nvSpPr>
          <p:spPr bwMode="auto">
            <a:xfrm>
              <a:off x="793" y="433"/>
              <a:ext cx="4400" cy="139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5126" name="Picture 41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C3C72-7E42-4DCA-A7DC-3A03224ED437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0" y="304800"/>
            <a:ext cx="9906000" cy="503238"/>
            <a:chOff x="793" y="164"/>
            <a:chExt cx="4400" cy="408"/>
          </a:xfrm>
        </p:grpSpPr>
        <p:sp>
          <p:nvSpPr>
            <p:cNvPr id="6208" name="Rectangle 10"/>
            <p:cNvSpPr>
              <a:spLocks noChangeArrowheads="1"/>
            </p:cNvSpPr>
            <p:nvPr/>
          </p:nvSpPr>
          <p:spPr bwMode="auto">
            <a:xfrm>
              <a:off x="793" y="164"/>
              <a:ext cx="4400" cy="136"/>
            </a:xfrm>
            <a:prstGeom prst="rect">
              <a:avLst/>
            </a:prstGeom>
            <a:solidFill>
              <a:srgbClr val="EAEAEA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209" name="Rectangle 11"/>
            <p:cNvSpPr>
              <a:spLocks noChangeArrowheads="1"/>
            </p:cNvSpPr>
            <p:nvPr/>
          </p:nvSpPr>
          <p:spPr bwMode="auto">
            <a:xfrm>
              <a:off x="793" y="300"/>
              <a:ext cx="4400" cy="136"/>
            </a:xfrm>
            <a:prstGeom prst="rect">
              <a:avLst/>
            </a:prstGeom>
            <a:solidFill>
              <a:srgbClr val="0066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210" name="Rectangle 12"/>
            <p:cNvSpPr>
              <a:spLocks noChangeArrowheads="1"/>
            </p:cNvSpPr>
            <p:nvPr/>
          </p:nvSpPr>
          <p:spPr bwMode="auto">
            <a:xfrm>
              <a:off x="793" y="433"/>
              <a:ext cx="4400" cy="139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6148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8"/>
          <p:cNvSpPr>
            <a:spLocks noChangeArrowheads="1"/>
          </p:cNvSpPr>
          <p:nvPr/>
        </p:nvSpPr>
        <p:spPr bwMode="auto">
          <a:xfrm>
            <a:off x="560388" y="981075"/>
            <a:ext cx="9217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территориях  6 субъектов Сибирского федерального округа расположен </a:t>
            </a: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комплексов ГТС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92373"/>
              </p:ext>
            </p:extLst>
          </p:nvPr>
        </p:nvGraphicFramePr>
        <p:xfrm>
          <a:off x="846138" y="1700213"/>
          <a:ext cx="8355012" cy="446563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24391"/>
                <a:gridCol w="1567060"/>
                <a:gridCol w="1442389"/>
                <a:gridCol w="1442389"/>
                <a:gridCol w="1278783"/>
              </a:tblGrid>
              <a:tr h="68733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Субъекты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Проведена оценка рисков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Не проведена оценка рисков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</a:tr>
              <a:tr h="687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Всего ГТС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из них бесхозяйные ГТС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Кемеровская область - Кузбасс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01" marR="6280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801" marR="6280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149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</a:tr>
              <a:tr h="564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Новосибирская область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01" marR="6280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801" marR="6280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93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</a:tr>
              <a:tr h="412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Томская область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01" marR="6280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801" marR="6280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</a:tr>
              <a:tr h="412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Омская область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01" marR="6280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41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801" marR="6280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</a:tr>
              <a:tr h="412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Алтайский край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01" marR="6280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155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801" marR="6280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178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</a:tr>
              <a:tr h="412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Республика Алтай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01" marR="6280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801" marR="6280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</a:tr>
              <a:tr h="412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468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2801" marR="6280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49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517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412750" y="981075"/>
            <a:ext cx="9077325" cy="51450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mtClean="0"/>
              <a:t>Порядок декларирования безопасности гидротехнических сооружений</a:t>
            </a:r>
          </a:p>
        </p:txBody>
      </p:sp>
      <p:sp>
        <p:nvSpPr>
          <p:cNvPr id="71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77E218-E2F2-4E25-B835-B8061ACBA709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0" y="304800"/>
            <a:ext cx="9906000" cy="503238"/>
            <a:chOff x="793" y="164"/>
            <a:chExt cx="4400" cy="408"/>
          </a:xfrm>
        </p:grpSpPr>
        <p:sp>
          <p:nvSpPr>
            <p:cNvPr id="7183" name="Rectangle 10"/>
            <p:cNvSpPr>
              <a:spLocks noChangeArrowheads="1"/>
            </p:cNvSpPr>
            <p:nvPr/>
          </p:nvSpPr>
          <p:spPr bwMode="auto">
            <a:xfrm>
              <a:off x="793" y="164"/>
              <a:ext cx="4400" cy="136"/>
            </a:xfrm>
            <a:prstGeom prst="rect">
              <a:avLst/>
            </a:prstGeom>
            <a:solidFill>
              <a:srgbClr val="EAEAEA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7184" name="Rectangle 11"/>
            <p:cNvSpPr>
              <a:spLocks noChangeArrowheads="1"/>
            </p:cNvSpPr>
            <p:nvPr/>
          </p:nvSpPr>
          <p:spPr bwMode="auto">
            <a:xfrm>
              <a:off x="793" y="300"/>
              <a:ext cx="4400" cy="136"/>
            </a:xfrm>
            <a:prstGeom prst="rect">
              <a:avLst/>
            </a:prstGeom>
            <a:solidFill>
              <a:srgbClr val="0066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7185" name="Rectangle 12"/>
            <p:cNvSpPr>
              <a:spLocks noChangeArrowheads="1"/>
            </p:cNvSpPr>
            <p:nvPr/>
          </p:nvSpPr>
          <p:spPr bwMode="auto">
            <a:xfrm>
              <a:off x="793" y="433"/>
              <a:ext cx="4400" cy="139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7173" name="Picture 41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12750" y="3348038"/>
            <a:ext cx="2668588" cy="26654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вероятного вреда + акт преддекларационного обследования ГТС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3229" y="2249651"/>
            <a:ext cx="3998679" cy="98985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вероятного вреда от аварии на ГТС =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29013" y="3346450"/>
            <a:ext cx="3024187" cy="26638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декларации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ГТС, ее экспертиза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40563" y="3348038"/>
            <a:ext cx="2449512" cy="26638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сведений в Российский регистр ГТС с присвоением класса и уровня безопасности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11" idx="3"/>
            <a:endCxn id="13" idx="1"/>
          </p:cNvCxnSpPr>
          <p:nvPr/>
        </p:nvCxnSpPr>
        <p:spPr>
          <a:xfrm flipV="1">
            <a:off x="3081338" y="4678363"/>
            <a:ext cx="447675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3" idx="3"/>
            <a:endCxn id="14" idx="1"/>
          </p:cNvCxnSpPr>
          <p:nvPr/>
        </p:nvCxnSpPr>
        <p:spPr>
          <a:xfrm>
            <a:off x="6553200" y="4678363"/>
            <a:ext cx="487363" cy="1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1" idx="0"/>
          </p:cNvCxnSpPr>
          <p:nvPr/>
        </p:nvCxnSpPr>
        <p:spPr>
          <a:xfrm flipV="1">
            <a:off x="1746250" y="2744788"/>
            <a:ext cx="1296988" cy="6032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88504" y="612989"/>
            <a:ext cx="9066213" cy="832768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Декларирование безопасности </a:t>
            </a:r>
            <a:r>
              <a:rPr lang="ru-RU" sz="2800" dirty="0" smtClean="0"/>
              <a:t>ГТС</a:t>
            </a:r>
            <a:endParaRPr lang="ru-RU" sz="2800" dirty="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673919"/>
              </p:ext>
            </p:extLst>
          </p:nvPr>
        </p:nvGraphicFramePr>
        <p:xfrm>
          <a:off x="4232920" y="1988840"/>
          <a:ext cx="54726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BAC54-5482-477C-9E0E-652DB6745CD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pSp>
        <p:nvGrpSpPr>
          <p:cNvPr id="8197" name="Group 9"/>
          <p:cNvGrpSpPr>
            <a:grpSpLocks/>
          </p:cNvGrpSpPr>
          <p:nvPr/>
        </p:nvGrpSpPr>
        <p:grpSpPr bwMode="auto">
          <a:xfrm>
            <a:off x="0" y="304800"/>
            <a:ext cx="9906000" cy="503238"/>
            <a:chOff x="793" y="164"/>
            <a:chExt cx="4400" cy="408"/>
          </a:xfrm>
        </p:grpSpPr>
        <p:sp>
          <p:nvSpPr>
            <p:cNvPr id="8199" name="Rectangle 10"/>
            <p:cNvSpPr>
              <a:spLocks noChangeArrowheads="1"/>
            </p:cNvSpPr>
            <p:nvPr/>
          </p:nvSpPr>
          <p:spPr bwMode="auto">
            <a:xfrm>
              <a:off x="793" y="164"/>
              <a:ext cx="4400" cy="136"/>
            </a:xfrm>
            <a:prstGeom prst="rect">
              <a:avLst/>
            </a:prstGeom>
            <a:solidFill>
              <a:srgbClr val="EAEAEA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8200" name="Rectangle 11"/>
            <p:cNvSpPr>
              <a:spLocks noChangeArrowheads="1"/>
            </p:cNvSpPr>
            <p:nvPr/>
          </p:nvSpPr>
          <p:spPr bwMode="auto">
            <a:xfrm>
              <a:off x="793" y="300"/>
              <a:ext cx="4400" cy="136"/>
            </a:xfrm>
            <a:prstGeom prst="rect">
              <a:avLst/>
            </a:prstGeom>
            <a:solidFill>
              <a:srgbClr val="0066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8201" name="Rectangle 12"/>
            <p:cNvSpPr>
              <a:spLocks noChangeArrowheads="1"/>
            </p:cNvSpPr>
            <p:nvPr/>
          </p:nvSpPr>
          <p:spPr bwMode="auto">
            <a:xfrm>
              <a:off x="793" y="433"/>
              <a:ext cx="4400" cy="139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8198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304928" y="1429336"/>
            <a:ext cx="5258173" cy="54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 smtClean="0"/>
              <a:t>Количество поднадзорных ГТС без деклараций безопасности ГТС</a:t>
            </a:r>
            <a:endParaRPr lang="ru-RU" sz="2000" b="1" dirty="0" smtClean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49197165"/>
              </p:ext>
            </p:extLst>
          </p:nvPr>
        </p:nvGraphicFramePr>
        <p:xfrm>
          <a:off x="128464" y="1971307"/>
          <a:ext cx="46805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-1" y="1429336"/>
            <a:ext cx="5258173" cy="54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 smtClean="0"/>
              <a:t>Государственная услуга по утверждению деклараций безопасности ГТС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/>
          </p:cNvSpPr>
          <p:nvPr/>
        </p:nvSpPr>
        <p:spPr bwMode="auto">
          <a:xfrm>
            <a:off x="1754188" y="836613"/>
            <a:ext cx="75961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altLang="ru-RU" sz="2000" b="1">
              <a:solidFill>
                <a:schemeClr val="tx2"/>
              </a:solidFill>
            </a:endParaRPr>
          </a:p>
        </p:txBody>
      </p:sp>
      <p:sp>
        <p:nvSpPr>
          <p:cNvPr id="9219" name="Номер слайда 5"/>
          <p:cNvSpPr txBox="1">
            <a:spLocks noGrp="1"/>
          </p:cNvSpPr>
          <p:nvPr/>
        </p:nvSpPr>
        <p:spPr bwMode="auto">
          <a:xfrm>
            <a:off x="7270750" y="6448425"/>
            <a:ext cx="2505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149CFB-8CF6-4C30-B7CC-888B4E59AC72}" type="slidenum">
              <a:rPr lang="ru-RU" altLang="ru-RU" sz="1200">
                <a:latin typeface="Calibri" pitchFamily="34" charset="0"/>
              </a:rPr>
              <a:pPr algn="r" eaLnBrk="1" hangingPunct="1"/>
              <a:t>8</a:t>
            </a:fld>
            <a:endParaRPr lang="ru-RU" altLang="ru-RU" sz="1200">
              <a:latin typeface="Calibri" pitchFamily="34" charset="0"/>
            </a:endParaRPr>
          </a:p>
        </p:txBody>
      </p:sp>
      <p:grpSp>
        <p:nvGrpSpPr>
          <p:cNvPr id="9220" name="Group 9"/>
          <p:cNvGrpSpPr>
            <a:grpSpLocks/>
          </p:cNvGrpSpPr>
          <p:nvPr/>
        </p:nvGrpSpPr>
        <p:grpSpPr bwMode="auto">
          <a:xfrm>
            <a:off x="0" y="333375"/>
            <a:ext cx="9906000" cy="503238"/>
            <a:chOff x="793" y="164"/>
            <a:chExt cx="4400" cy="408"/>
          </a:xfrm>
        </p:grpSpPr>
        <p:sp>
          <p:nvSpPr>
            <p:cNvPr id="9407" name="Rectangle 10"/>
            <p:cNvSpPr>
              <a:spLocks noChangeArrowheads="1"/>
            </p:cNvSpPr>
            <p:nvPr/>
          </p:nvSpPr>
          <p:spPr bwMode="auto">
            <a:xfrm>
              <a:off x="793" y="164"/>
              <a:ext cx="4400" cy="136"/>
            </a:xfrm>
            <a:prstGeom prst="rect">
              <a:avLst/>
            </a:prstGeom>
            <a:solidFill>
              <a:srgbClr val="EAEAEA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9408" name="Rectangle 11"/>
            <p:cNvSpPr>
              <a:spLocks noChangeArrowheads="1"/>
            </p:cNvSpPr>
            <p:nvPr/>
          </p:nvSpPr>
          <p:spPr bwMode="auto">
            <a:xfrm>
              <a:off x="793" y="300"/>
              <a:ext cx="4400" cy="136"/>
            </a:xfrm>
            <a:prstGeom prst="rect">
              <a:avLst/>
            </a:prstGeom>
            <a:solidFill>
              <a:srgbClr val="0066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9409" name="Rectangle 12"/>
            <p:cNvSpPr>
              <a:spLocks noChangeArrowheads="1"/>
            </p:cNvSpPr>
            <p:nvPr/>
          </p:nvSpPr>
          <p:spPr bwMode="auto">
            <a:xfrm>
              <a:off x="793" y="433"/>
              <a:ext cx="4400" cy="139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922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9"/>
          <p:cNvGrpSpPr>
            <a:grpSpLocks/>
          </p:cNvGrpSpPr>
          <p:nvPr/>
        </p:nvGrpSpPr>
        <p:grpSpPr bwMode="auto">
          <a:xfrm>
            <a:off x="0" y="333375"/>
            <a:ext cx="9906000" cy="503238"/>
            <a:chOff x="793" y="164"/>
            <a:chExt cx="4400" cy="408"/>
          </a:xfrm>
        </p:grpSpPr>
        <p:sp>
          <p:nvSpPr>
            <p:cNvPr id="9404" name="Rectangle 10"/>
            <p:cNvSpPr>
              <a:spLocks noChangeArrowheads="1"/>
            </p:cNvSpPr>
            <p:nvPr/>
          </p:nvSpPr>
          <p:spPr bwMode="auto">
            <a:xfrm>
              <a:off x="793" y="164"/>
              <a:ext cx="4400" cy="136"/>
            </a:xfrm>
            <a:prstGeom prst="rect">
              <a:avLst/>
            </a:prstGeom>
            <a:solidFill>
              <a:srgbClr val="EAEAEA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9405" name="Rectangle 11"/>
            <p:cNvSpPr>
              <a:spLocks noChangeArrowheads="1"/>
            </p:cNvSpPr>
            <p:nvPr/>
          </p:nvSpPr>
          <p:spPr bwMode="auto">
            <a:xfrm>
              <a:off x="793" y="300"/>
              <a:ext cx="4400" cy="136"/>
            </a:xfrm>
            <a:prstGeom prst="rect">
              <a:avLst/>
            </a:prstGeom>
            <a:solidFill>
              <a:srgbClr val="0066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9406" name="Rectangle 12"/>
            <p:cNvSpPr>
              <a:spLocks noChangeArrowheads="1"/>
            </p:cNvSpPr>
            <p:nvPr/>
          </p:nvSpPr>
          <p:spPr bwMode="auto">
            <a:xfrm>
              <a:off x="793" y="433"/>
              <a:ext cx="4400" cy="139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grpSp>
        <p:nvGrpSpPr>
          <p:cNvPr id="9223" name="Group 9"/>
          <p:cNvGrpSpPr>
            <a:grpSpLocks/>
          </p:cNvGrpSpPr>
          <p:nvPr/>
        </p:nvGrpSpPr>
        <p:grpSpPr bwMode="auto">
          <a:xfrm>
            <a:off x="0" y="304800"/>
            <a:ext cx="9906000" cy="503238"/>
            <a:chOff x="793" y="164"/>
            <a:chExt cx="4400" cy="408"/>
          </a:xfrm>
        </p:grpSpPr>
        <p:sp>
          <p:nvSpPr>
            <p:cNvPr id="9401" name="Rectangle 10"/>
            <p:cNvSpPr>
              <a:spLocks noChangeArrowheads="1"/>
            </p:cNvSpPr>
            <p:nvPr/>
          </p:nvSpPr>
          <p:spPr bwMode="auto">
            <a:xfrm>
              <a:off x="793" y="164"/>
              <a:ext cx="4400" cy="136"/>
            </a:xfrm>
            <a:prstGeom prst="rect">
              <a:avLst/>
            </a:prstGeom>
            <a:solidFill>
              <a:srgbClr val="EAEAEA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9402" name="Rectangle 11"/>
            <p:cNvSpPr>
              <a:spLocks noChangeArrowheads="1"/>
            </p:cNvSpPr>
            <p:nvPr/>
          </p:nvSpPr>
          <p:spPr bwMode="auto">
            <a:xfrm>
              <a:off x="793" y="300"/>
              <a:ext cx="4400" cy="136"/>
            </a:xfrm>
            <a:prstGeom prst="rect">
              <a:avLst/>
            </a:prstGeom>
            <a:solidFill>
              <a:srgbClr val="0066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9403" name="Rectangle 12"/>
            <p:cNvSpPr>
              <a:spLocks noChangeArrowheads="1"/>
            </p:cNvSpPr>
            <p:nvPr/>
          </p:nvSpPr>
          <p:spPr bwMode="auto">
            <a:xfrm>
              <a:off x="793" y="433"/>
              <a:ext cx="4400" cy="139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9224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Прямоугольник 23"/>
          <p:cNvSpPr>
            <a:spLocks noChangeArrowheads="1"/>
          </p:cNvSpPr>
          <p:nvPr/>
        </p:nvSpPr>
        <p:spPr bwMode="auto">
          <a:xfrm>
            <a:off x="4819650" y="2239963"/>
            <a:ext cx="66817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>
              <a:lnSpc>
                <a:spcPct val="90000"/>
              </a:lnSpc>
            </a:pPr>
            <a:r>
              <a:rPr lang="ru-RU" altLang="ru-RU" sz="1600" b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8272463" y="4775200"/>
            <a:ext cx="2752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algn="just">
              <a:lnSpc>
                <a:spcPct val="90000"/>
              </a:lnSpc>
            </a:pPr>
            <a:r>
              <a:rPr lang="ru-RU" altLang="ru-RU" sz="1600">
                <a:latin typeface="Arial Narrow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949700" y="5961063"/>
            <a:ext cx="2217738" cy="1339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601913" indent="-3159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059113" indent="-3159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516313" indent="-3159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973513" indent="-3159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>
              <a:defRPr/>
            </a:pPr>
            <a:endParaRPr lang="ru-RU" sz="1100" dirty="0" smtClean="0"/>
          </a:p>
        </p:txBody>
      </p:sp>
      <p:sp>
        <p:nvSpPr>
          <p:cNvPr id="9228" name="Прямоугольник 1"/>
          <p:cNvSpPr>
            <a:spLocks noChangeArrowheads="1"/>
          </p:cNvSpPr>
          <p:nvPr/>
        </p:nvSpPr>
        <p:spPr bwMode="auto">
          <a:xfrm>
            <a:off x="0" y="862013"/>
            <a:ext cx="99060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поднадзорных гидротехнических сооружений  по состоянию на </a:t>
            </a:r>
            <a:r>
              <a:rPr lang="ru-RU" alt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01.02.2026</a:t>
            </a:r>
            <a:endParaRPr lang="ru-RU" altLang="ru-RU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602020"/>
              </p:ext>
            </p:extLst>
          </p:nvPr>
        </p:nvGraphicFramePr>
        <p:xfrm>
          <a:off x="0" y="1354138"/>
          <a:ext cx="9906000" cy="502761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560388"/>
                <a:gridCol w="2143125"/>
                <a:gridCol w="1262062"/>
                <a:gridCol w="1039813"/>
                <a:gridCol w="998537"/>
                <a:gridCol w="1031875"/>
                <a:gridCol w="946150"/>
                <a:gridCol w="992188"/>
                <a:gridCol w="931862"/>
              </a:tblGrid>
              <a:tr h="731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п/п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b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субъекта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Распределение</a:t>
                      </a:r>
                      <a:b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 показателям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Кемеровская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область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Новосибирская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область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Томская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область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Омская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область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Алтайский край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Республика Алтай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30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gridSpan="8"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 классам гидротехнических сооружений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IV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gridSpan="8"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отраслям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энергетика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промышленность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водохозяйственный комплекс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gridSpan="8"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уровню безопасности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нормальный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21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пониженный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неудовлетворительный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опасный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3ACB8D-6661-44DD-AED8-C4528359988B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907588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10244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569485"/>
              </p:ext>
            </p:extLst>
          </p:nvPr>
        </p:nvGraphicFramePr>
        <p:xfrm>
          <a:off x="1640632" y="548680"/>
          <a:ext cx="6759575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320" name="Номер слайда 5"/>
          <p:cNvSpPr txBox="1">
            <a:spLocks noGrp="1"/>
          </p:cNvSpPr>
          <p:nvPr/>
        </p:nvSpPr>
        <p:spPr bwMode="auto">
          <a:xfrm>
            <a:off x="7270750" y="6448425"/>
            <a:ext cx="2505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DA173DC-D7CE-4F7D-8CC7-F2B4039914B2}" type="slidenum">
              <a:rPr lang="ru-RU" altLang="ru-RU" sz="1200">
                <a:latin typeface="Calibri" pitchFamily="34" charset="0"/>
              </a:rPr>
              <a:pPr algn="r" eaLnBrk="1" hangingPunct="1"/>
              <a:t>9</a:t>
            </a:fld>
            <a:endParaRPr lang="ru-RU" altLang="ru-RU" sz="1200">
              <a:latin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31202"/>
              </p:ext>
            </p:extLst>
          </p:nvPr>
        </p:nvGraphicFramePr>
        <p:xfrm>
          <a:off x="631825" y="4149725"/>
          <a:ext cx="8861424" cy="248602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308182"/>
                <a:gridCol w="1092207"/>
                <a:gridCol w="1092207"/>
                <a:gridCol w="1092207"/>
                <a:gridCol w="1092207"/>
                <a:gridCol w="1092207"/>
                <a:gridCol w="1092207"/>
              </a:tblGrid>
              <a:tr h="310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Субъекты Федерации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31.12.2020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31.12.2021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31.12.2022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31.12.2023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23.12.2024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27</a:t>
                      </a:r>
                      <a:r>
                        <a:rPr lang="ru-RU" sz="1300" dirty="0" smtClean="0">
                          <a:effectLst/>
                        </a:rPr>
                        <a:t>.02.202</a:t>
                      </a:r>
                      <a:r>
                        <a:rPr lang="en-US" sz="1300" dirty="0" smtClean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10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Новосибирская область  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16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10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Омская область 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10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Алтайский край 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94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10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Кемеровская область - Кузбасс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10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Республика Алтай 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10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Томская область 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10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Итого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119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26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635" marR="63635" marT="883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8739</TotalTime>
  <Words>1610</Words>
  <Application>Microsoft Office PowerPoint</Application>
  <PresentationFormat>Лист A4 (210x297 мм)</PresentationFormat>
  <Paragraphs>346</Paragraphs>
  <Slides>15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 think-cell</vt:lpstr>
      <vt:lpstr>Презентация PowerPoint</vt:lpstr>
      <vt:lpstr>Федеральный государственный надзор в области безопасности гидротехнических сооружений</vt:lpstr>
      <vt:lpstr>Основные функции Ростехнадзора в области безопасности ГТС</vt:lpstr>
      <vt:lpstr>Обеспечение безопасности гидротехнических сооружений осуществляется на основании следующих общих требований</vt:lpstr>
      <vt:lpstr>Презентация PowerPoint</vt:lpstr>
      <vt:lpstr>Презентация PowerPoint</vt:lpstr>
      <vt:lpstr>Декларирование безопасности ГТС</vt:lpstr>
      <vt:lpstr>Презентация PowerPoint</vt:lpstr>
      <vt:lpstr>Презентация PowerPoint</vt:lpstr>
      <vt:lpstr>Типовые нарушения обязательных требований в области безопасности гидротехнических сооружений, выявляемые в рамках контрольных действий 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I.Krivenko</dc:creator>
  <cp:lastModifiedBy>user</cp:lastModifiedBy>
  <cp:revision>426</cp:revision>
  <dcterms:created xsi:type="dcterms:W3CDTF">2010-12-07T08:40:31Z</dcterms:created>
  <dcterms:modified xsi:type="dcterms:W3CDTF">2026-02-24T19:49:26Z</dcterms:modified>
</cp:coreProperties>
</file>